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7"/>
  </p:notesMasterIdLst>
  <p:handoutMasterIdLst>
    <p:handoutMasterId r:id="rId68"/>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50" r:id="rId19"/>
    <p:sldId id="351" r:id="rId20"/>
    <p:sldId id="352" r:id="rId21"/>
    <p:sldId id="353" r:id="rId22"/>
    <p:sldId id="348" r:id="rId23"/>
    <p:sldId id="349" r:id="rId24"/>
    <p:sldId id="399" r:id="rId25"/>
    <p:sldId id="354" r:id="rId26"/>
    <p:sldId id="400" r:id="rId27"/>
    <p:sldId id="356" r:id="rId28"/>
    <p:sldId id="357" r:id="rId29"/>
    <p:sldId id="358" r:id="rId30"/>
    <p:sldId id="359" r:id="rId31"/>
    <p:sldId id="360" r:id="rId32"/>
    <p:sldId id="361" r:id="rId33"/>
    <p:sldId id="362" r:id="rId34"/>
    <p:sldId id="401" r:id="rId35"/>
    <p:sldId id="365" r:id="rId36"/>
    <p:sldId id="366" r:id="rId37"/>
    <p:sldId id="403" r:id="rId38"/>
    <p:sldId id="404" r:id="rId39"/>
    <p:sldId id="364" r:id="rId40"/>
    <p:sldId id="405" r:id="rId41"/>
    <p:sldId id="363" r:id="rId42"/>
    <p:sldId id="367" r:id="rId43"/>
    <p:sldId id="407" r:id="rId44"/>
    <p:sldId id="408" r:id="rId45"/>
    <p:sldId id="368" r:id="rId46"/>
    <p:sldId id="369" r:id="rId47"/>
    <p:sldId id="371" r:id="rId48"/>
    <p:sldId id="372" r:id="rId49"/>
    <p:sldId id="373" r:id="rId50"/>
    <p:sldId id="374" r:id="rId51"/>
    <p:sldId id="375" r:id="rId52"/>
    <p:sldId id="376" r:id="rId53"/>
    <p:sldId id="377" r:id="rId54"/>
    <p:sldId id="383" r:id="rId55"/>
    <p:sldId id="384" r:id="rId56"/>
    <p:sldId id="398" r:id="rId57"/>
    <p:sldId id="385" r:id="rId58"/>
    <p:sldId id="390" r:id="rId59"/>
    <p:sldId id="391" r:id="rId60"/>
    <p:sldId id="392" r:id="rId61"/>
    <p:sldId id="393" r:id="rId62"/>
    <p:sldId id="394" r:id="rId63"/>
    <p:sldId id="395" r:id="rId64"/>
    <p:sldId id="396" r:id="rId65"/>
    <p:sldId id="397" r:id="rId66"/>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620"/>
  </p:normalViewPr>
  <p:slideViewPr>
    <p:cSldViewPr snapToGrid="0">
      <p:cViewPr varScale="1">
        <p:scale>
          <a:sx n="94" d="100"/>
          <a:sy n="94" d="100"/>
        </p:scale>
        <p:origin x="200" y="3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954991" y="34293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3366FF"/>
                </a:solidFill>
                <a:cs typeface="ＭＳ Ｐゴシック" charset="-128"/>
              </a:rPr>
              <a:t>Convoy effect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984215" y="226237"/>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802433" y="200643"/>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p>
          <a:p>
            <a:pPr>
              <a:defRPr/>
            </a:pP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a:p>
            <a:pPr>
              <a:defRPr/>
            </a:pPr>
            <a:r>
              <a:rPr lang="en-US" altLang="en-US" dirty="0">
                <a:cs typeface="ＭＳ Ｐゴシック" charset="-128"/>
              </a:rPr>
              <a:t>Preemptive version called </a:t>
            </a:r>
            <a:r>
              <a:rPr lang="en-US" altLang="en-US" b="1" dirty="0">
                <a:solidFill>
                  <a:srgbClr val="3366FF"/>
                </a:solidFill>
                <a:cs typeface="ＭＳ Ｐゴシック" charset="-128"/>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nvGraphicFramePr>
        <p:xfrm>
          <a:off x="2005013" y="3073400"/>
          <a:ext cx="4427537" cy="1254125"/>
        </p:xfrm>
        <a:graphic>
          <a:graphicData uri="http://schemas.openxmlformats.org/presentationml/2006/ole">
            <mc:AlternateContent xmlns:mc="http://schemas.openxmlformats.org/markup-compatibility/2006">
              <mc:Choice xmlns:v="urn:schemas-microsoft-com:vml" Requires="v">
                <p:oleObj spid="_x0000_s31775"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3073400"/>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092200" y="221827"/>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 </a:t>
            </a:r>
            <a:r>
              <a:rPr lang="en-US" altLang="en-US" dirty="0" err="1">
                <a:cs typeface="ＭＳ Ｐゴシック" charset="-128"/>
              </a:rPr>
              <a:t>msec</a:t>
            </a:r>
            <a:endParaRPr lang="en-US" altLang="en-US" dirty="0">
              <a:cs typeface="ＭＳ Ｐゴシック" charset="-128"/>
            </a:endParaRP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22286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231900"/>
            <a:ext cx="7753739" cy="4483100"/>
          </a:xfrm>
        </p:spPr>
        <p:txBody>
          <a:bodyPr/>
          <a:lstStyle/>
          <a:p>
            <a:r>
              <a:rPr lang="en-US" altLang="en-US" dirty="0"/>
              <a:t>Each process gets a small unit of CPU time (</a:t>
            </a:r>
            <a:r>
              <a:rPr lang="en-US" altLang="en-US" b="1" dirty="0">
                <a:solidFill>
                  <a:srgbClr val="3366FF"/>
                </a:solidFill>
              </a:rPr>
              <a:t>time</a:t>
            </a:r>
            <a:r>
              <a:rPr lang="en-US" altLang="en-US" b="1" dirty="0"/>
              <a:t> </a:t>
            </a:r>
            <a:r>
              <a:rPr lang="en-US" altLang="en-US" b="1" dirty="0">
                <a:solidFill>
                  <a:srgbClr val="3366FF"/>
                </a:solidFill>
              </a:rPr>
              <a:t>quantum</a:t>
            </a:r>
            <a:r>
              <a:rPr lang="en-US" altLang="en-US" b="1" dirty="0"/>
              <a:t>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690466" y="167693"/>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8" y="1193800"/>
            <a:ext cx="7351712" cy="4483100"/>
          </a:xfrm>
        </p:spPr>
        <p:txBody>
          <a:bodyPr/>
          <a:lstStyle/>
          <a:p>
            <a:pPr>
              <a:lnSpc>
                <a:spcPct val="90000"/>
              </a:lnSpc>
              <a:buFont typeface="Monotype Sorts" pitchFamily="-84" charset="2"/>
              <a:buNone/>
              <a:tabLst>
                <a:tab pos="2219325" algn="ctr"/>
                <a:tab pos="3994150" algn="ctr"/>
              </a:tabLst>
            </a:pPr>
            <a:r>
              <a:rPr lang="en-US" altLang="en-US"/>
              <a:t>		</a:t>
            </a:r>
            <a:r>
              <a:rPr lang="en-US" altLang="en-US" u="sng"/>
              <a:t>Process</a:t>
            </a:r>
            <a:r>
              <a:rPr lang="en-US" altLang="en-US"/>
              <a:t>	</a:t>
            </a:r>
            <a:r>
              <a:rPr lang="en-US" altLang="en-US" u="sng"/>
              <a:t>Burst Time</a:t>
            </a:r>
          </a:p>
          <a:p>
            <a:pPr>
              <a:lnSpc>
                <a:spcPct val="90000"/>
              </a:lnSpc>
              <a:buFont typeface="Monotype Sorts" pitchFamily="-84" charset="2"/>
              <a:buNone/>
              <a:tabLst>
                <a:tab pos="2219325" algn="ctr"/>
                <a:tab pos="3994150" algn="ctr"/>
              </a:tabLst>
            </a:pPr>
            <a:r>
              <a:rPr lang="en-US" altLang="en-US" i="1"/>
              <a:t>		P</a:t>
            </a:r>
            <a:r>
              <a:rPr lang="en-US" altLang="en-US" i="1" baseline="-25000"/>
              <a:t>1	</a:t>
            </a:r>
            <a:r>
              <a:rPr lang="en-US" altLang="en-US"/>
              <a:t>24</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2	 </a:t>
            </a:r>
            <a:r>
              <a:rPr lang="en-US" altLang="en-US"/>
              <a:t>3</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3	</a:t>
            </a:r>
            <a:r>
              <a:rPr lang="en-US" altLang="en-US"/>
              <a:t>3	</a:t>
            </a:r>
          </a:p>
          <a:p>
            <a:pPr>
              <a:lnSpc>
                <a:spcPct val="90000"/>
              </a:lnSpc>
              <a:tabLst>
                <a:tab pos="2219325" algn="ctr"/>
                <a:tab pos="399415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a:p>
            <a:pPr>
              <a:lnSpc>
                <a:spcPct val="90000"/>
              </a:lnSpc>
              <a:tabLst>
                <a:tab pos="2219325" algn="ctr"/>
                <a:tab pos="3994150" algn="ctr"/>
              </a:tabLst>
            </a:pPr>
            <a:r>
              <a:rPr lang="en-US" altLang="en-US"/>
              <a:t>Typically, higher average turnaround than SJF, but better </a:t>
            </a:r>
            <a:r>
              <a:rPr lang="en-US" altLang="en-US" b="1" i="1"/>
              <a:t>response</a:t>
            </a:r>
          </a:p>
          <a:p>
            <a:pPr>
              <a:lnSpc>
                <a:spcPct val="90000"/>
              </a:lnSpc>
              <a:tabLst>
                <a:tab pos="2219325" algn="ctr"/>
                <a:tab pos="3994150" algn="ctr"/>
              </a:tabLst>
            </a:pPr>
            <a:r>
              <a:rPr lang="en-US" altLang="en-US"/>
              <a:t>q should be large compared to context switch time</a:t>
            </a:r>
          </a:p>
          <a:p>
            <a:pPr>
              <a:lnSpc>
                <a:spcPct val="90000"/>
              </a:lnSpc>
              <a:tabLst>
                <a:tab pos="2219325" algn="ctr"/>
                <a:tab pos="3994150" algn="ctr"/>
              </a:tabLst>
            </a:pPr>
            <a:r>
              <a:rPr lang="en-US" altLang="en-US"/>
              <a:t>q usually 10ms to 100ms, context switch &lt; 10 usec</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3227388"/>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Chapter 5:  CPU Scheduling</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960986" y="2758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643813" y="341347"/>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err="1"/>
              <a:t>Nonpreemptive</a:t>
            </a:r>
            <a:endParaRPr lang="en-US" altLang="en-US" dirty="0"/>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3366FF"/>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3366FF"/>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 </a:t>
            </a:r>
            <a:r>
              <a:rPr lang="en-US" altLang="en-US" dirty="0" err="1"/>
              <a:t>msec</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06525" y="2296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 2 </a:t>
            </a:r>
            <a:r>
              <a:rPr lang="en-US" altLang="en-US" dirty="0" err="1"/>
              <a:t>ms</a:t>
            </a:r>
            <a:r>
              <a:rPr lang="en-US" altLang="en-US" dirty="0"/>
              <a:t> time quantum</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794250"/>
            <a:ext cx="7810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239713"/>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468438"/>
            <a:ext cx="7679094" cy="4483100"/>
          </a:xfrm>
        </p:spPr>
        <p:txBody>
          <a:bodyPr/>
          <a:lstStyle/>
          <a:p>
            <a:r>
              <a:rPr lang="en-US" altLang="en-US" dirty="0"/>
              <a:t>A process can move between the various queues; aging can be implemented this way</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867746" y="1347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50" y="1101012"/>
            <a:ext cx="4065588" cy="4663201"/>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job enters queue </a:t>
            </a:r>
            <a:r>
              <a:rPr lang="en-US" altLang="en-US" sz="1600" i="1" dirty="0"/>
              <a:t>Q</a:t>
            </a:r>
            <a:r>
              <a:rPr lang="en-US" altLang="en-US" sz="1600" i="1" baseline="-25000" dirty="0"/>
              <a:t>0</a:t>
            </a:r>
            <a:r>
              <a:rPr lang="en-US" altLang="en-US" sz="1600" i="1" dirty="0"/>
              <a:t> </a:t>
            </a:r>
            <a:r>
              <a:rPr lang="en-US" altLang="en-US" sz="1600" dirty="0"/>
              <a:t>which is served</a:t>
            </a:r>
            <a:r>
              <a:rPr lang="en-US" altLang="en-US" sz="1600" i="1" dirty="0"/>
              <a:t> </a:t>
            </a:r>
            <a:r>
              <a:rPr lang="en-US" altLang="en-US" sz="1600" dirty="0"/>
              <a:t>FCFS</a:t>
            </a:r>
          </a:p>
          <a:p>
            <a:pPr lvl="2"/>
            <a:r>
              <a:rPr lang="en-US" altLang="en-US" sz="1400" dirty="0"/>
              <a:t>When it gains CPU, job receives 8 milliseconds</a:t>
            </a:r>
          </a:p>
          <a:p>
            <a:pPr lvl="2"/>
            <a:r>
              <a:rPr lang="en-US" altLang="en-US" sz="1400" dirty="0"/>
              <a:t>If it does not finish in 8 milliseconds, job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FCFS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327275"/>
            <a:ext cx="39147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273175"/>
            <a:ext cx="7661275" cy="3546475"/>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a:t>
            </a:r>
          </a:p>
          <a:p>
            <a:pPr lvl="1"/>
            <a:r>
              <a:rPr lang="en-US" altLang="en-US" dirty="0"/>
              <a:t>Known as </a:t>
            </a:r>
            <a:r>
              <a:rPr lang="en-US" altLang="en-US" b="1" dirty="0">
                <a:solidFill>
                  <a:srgbClr val="3366FF"/>
                </a:solidFill>
              </a:rPr>
              <a:t>process-contention scope </a:t>
            </a:r>
            <a:r>
              <a:rPr lang="en-US" altLang="en-US" b="1" dirty="0"/>
              <a:t>(</a:t>
            </a:r>
            <a:r>
              <a:rPr lang="en-US" altLang="en-US" b="1" dirty="0">
                <a:solidFill>
                  <a:srgbClr val="3366FF"/>
                </a:solidFill>
              </a:rPr>
              <a:t>PCS</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3366FF"/>
                </a:solidFill>
              </a:rPr>
              <a:t>system-contention scope</a:t>
            </a:r>
            <a:r>
              <a:rPr lang="en-US" altLang="en-US" b="1" dirty="0"/>
              <a:t> (</a:t>
            </a:r>
            <a:r>
              <a:rPr lang="en-US" altLang="en-US" b="1" dirty="0">
                <a:solidFill>
                  <a:srgbClr val="3366FF"/>
                </a:solidFill>
              </a:rPr>
              <a:t>SCS</a:t>
            </a:r>
            <a:r>
              <a:rPr lang="en-US" altLang="en-US" b="1" dirty="0"/>
              <a:t>) </a:t>
            </a:r>
            <a:r>
              <a:rPr lang="en-US" altLang="en-US" dirty="0"/>
              <a:t>– competition among all threads in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operating system</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336675"/>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a:latin typeface="Courier New" panose="02070309020205020404" pitchFamily="49" charset="0"/>
              </a:rPr>
              <a:t>#include &lt;pthread.h&gt; </a:t>
            </a:r>
          </a:p>
          <a:p>
            <a:pPr marL="0" indent="0">
              <a:buFont typeface="Monotype Sorts" pitchFamily="-84" charset="2"/>
              <a:buNone/>
            </a:pPr>
            <a:r>
              <a:rPr lang="en-US" altLang="en-US" sz="1400">
                <a:latin typeface="Courier New" panose="02070309020205020404" pitchFamily="49" charset="0"/>
              </a:rPr>
              <a:t>#include &lt;stdio.h&gt; </a:t>
            </a:r>
          </a:p>
          <a:p>
            <a:pPr marL="0" indent="0">
              <a:buFont typeface="Monotype Sorts" pitchFamily="-84" charset="2"/>
              <a:buNone/>
            </a:pPr>
            <a:r>
              <a:rPr lang="en-US" altLang="en-US" sz="1400">
                <a:latin typeface="Courier New" panose="02070309020205020404" pitchFamily="49" charset="0"/>
              </a:rPr>
              <a:t>#define NUM_THREADS 5 </a:t>
            </a:r>
          </a:p>
          <a:p>
            <a:pPr marL="0" indent="0">
              <a:buFont typeface="Monotype Sorts" pitchFamily="-84" charset="2"/>
              <a:buNone/>
            </a:pPr>
            <a:r>
              <a:rPr lang="en-US" altLang="en-US" sz="1400">
                <a:latin typeface="Courier New" panose="02070309020205020404" pitchFamily="49" charset="0"/>
              </a:rPr>
              <a:t>int main(int argc, char *argv[]) { </a:t>
            </a:r>
          </a:p>
          <a:p>
            <a:pPr marL="0" indent="0">
              <a:buFont typeface="Monotype Sorts" pitchFamily="-84" charset="2"/>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Font typeface="Monotype Sorts" pitchFamily="-84" charset="2"/>
              <a:buNone/>
            </a:pPr>
            <a:r>
              <a:rPr lang="en-US" altLang="en-US" sz="1400">
                <a:latin typeface="Courier New" panose="02070309020205020404" pitchFamily="49" charset="0"/>
              </a:rPr>
              <a:t>   pthread_attr_t attr; </a:t>
            </a:r>
          </a:p>
          <a:p>
            <a:pPr marL="0" indent="0">
              <a:buFont typeface="Monotype Sorts" pitchFamily="-84" charset="2"/>
              <a:buNone/>
            </a:pPr>
            <a:r>
              <a:rPr lang="en-US" altLang="en-US" sz="1400">
                <a:latin typeface="Courier New" panose="02070309020205020404" pitchFamily="49" charset="0"/>
              </a:rPr>
              <a:t>   /* get the default attributes */ </a:t>
            </a:r>
          </a:p>
          <a:p>
            <a:pPr marL="0" indent="0">
              <a:buFont typeface="Monotype Sorts" pitchFamily="-84" charset="2"/>
              <a:buNone/>
            </a:pPr>
            <a:r>
              <a:rPr lang="en-US" altLang="en-US" sz="1400">
                <a:latin typeface="Courier New" panose="02070309020205020404" pitchFamily="49" charset="0"/>
              </a:rPr>
              <a:t>   pthread_attr_init(&amp;attr); </a:t>
            </a:r>
          </a:p>
          <a:p>
            <a:pPr marL="0" indent="0">
              <a:buFont typeface="Monotype Sorts" pitchFamily="-84" charset="2"/>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Font typeface="Monotype Sorts" pitchFamily="-84" charset="2"/>
              <a:buNone/>
            </a:pPr>
            <a:r>
              <a:rPr lang="en-US" altLang="en-US" sz="1400">
                <a:latin typeface="Courier New" panose="02070309020205020404" pitchFamily="49" charset="0"/>
              </a:rPr>
              <a:t>      fprintf(stderr, "Unable to get scheduling scope\n"); </a:t>
            </a:r>
          </a:p>
          <a:p>
            <a:pPr marL="0" indent="0">
              <a:buFont typeface="Monotype Sorts" pitchFamily="-84" charset="2"/>
              <a:buNone/>
            </a:pPr>
            <a:r>
              <a:rPr lang="en-US" altLang="en-US" sz="1400">
                <a:latin typeface="Courier New" panose="02070309020205020404" pitchFamily="49" charset="0"/>
              </a:rPr>
              <a:t>   else { </a:t>
            </a:r>
          </a:p>
          <a:p>
            <a:pPr marL="0" indent="0">
              <a:buFont typeface="Monotype Sorts" pitchFamily="-84" charset="2"/>
              <a:buNone/>
            </a:pPr>
            <a:r>
              <a:rPr lang="en-US" altLang="en-US" sz="1400">
                <a:latin typeface="Courier New" panose="02070309020205020404" pitchFamily="49" charset="0"/>
              </a:rPr>
              <a:t>      if (scope == PTHREAD_SCOPE_PROCESS) </a:t>
            </a:r>
          </a:p>
          <a:p>
            <a:pPr marL="0" indent="0">
              <a:buFont typeface="Monotype Sorts" pitchFamily="-84" charset="2"/>
              <a:buNone/>
            </a:pPr>
            <a:r>
              <a:rPr lang="en-US" altLang="en-US" sz="1400">
                <a:latin typeface="Courier New" panose="02070309020205020404" pitchFamily="49" charset="0"/>
              </a:rPr>
              <a:t>         printf("PTHREAD_SCOPE_PROCESS"); </a:t>
            </a:r>
          </a:p>
          <a:p>
            <a:pPr marL="0" indent="0">
              <a:buFont typeface="Monotype Sorts" pitchFamily="-84" charset="2"/>
              <a:buNone/>
            </a:pPr>
            <a:r>
              <a:rPr lang="en-US" altLang="en-US" sz="1400">
                <a:latin typeface="Courier New" panose="02070309020205020404" pitchFamily="49" charset="0"/>
              </a:rPr>
              <a:t>      else if (scope == PTHREAD_SCOPE_SYSTEM) </a:t>
            </a:r>
          </a:p>
          <a:p>
            <a:pPr marL="0" indent="0">
              <a:buFont typeface="Monotype Sorts" pitchFamily="-84" charset="2"/>
              <a:buNone/>
            </a:pPr>
            <a:r>
              <a:rPr lang="en-US" altLang="en-US" sz="1400">
                <a:latin typeface="Courier New" panose="02070309020205020404" pitchFamily="49" charset="0"/>
              </a:rPr>
              <a:t>         printf("PTHREAD_SCOPE_SYSTEM"); </a:t>
            </a:r>
          </a:p>
          <a:p>
            <a:pPr marL="0" indent="0">
              <a:buFont typeface="Monotype Sorts" pitchFamily="-84" charset="2"/>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Font typeface="Monotype Sorts" pitchFamily="-84" charset="2"/>
              <a:buNone/>
            </a:pPr>
            <a:r>
              <a:rPr lang="en-US" altLang="en-US" sz="1400">
                <a:latin typeface="Courier New" panose="02070309020205020404" pitchFamily="49" charset="0"/>
              </a:rPr>
              <a:t>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a:latin typeface="Courier New" panose="02070309020205020404" pitchFamily="49" charset="0"/>
              </a:rPr>
              <a:t>   /* set the scheduling algorithm to PCS or SCS */ </a:t>
            </a:r>
          </a:p>
          <a:p>
            <a:pPr marL="0" indent="0">
              <a:buFont typeface="Monotype Sorts" pitchFamily="-84" charset="2"/>
              <a:buNone/>
            </a:pPr>
            <a:r>
              <a:rPr lang="en-US" altLang="en-US" sz="1700">
                <a:latin typeface="Courier New" panose="02070309020205020404" pitchFamily="49" charset="0"/>
              </a:rPr>
              <a:t>   pthread_attr_setscope(&amp;attr, PTHREAD_SCOPE_SYSTEM); </a:t>
            </a:r>
          </a:p>
          <a:p>
            <a:pPr marL="0" indent="0">
              <a:buFont typeface="Monotype Sorts" pitchFamily="-84" charset="2"/>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pthread_create(&amp;tid[i],&amp;attr,runner,NULL); </a:t>
            </a:r>
          </a:p>
          <a:p>
            <a:pPr marL="0" indent="0">
              <a:buFont typeface="Monotype Sorts" pitchFamily="-84" charset="2"/>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pthread_join(tid[i], NULL); </a:t>
            </a:r>
          </a:p>
          <a:p>
            <a:pPr marL="0" indent="0">
              <a:buFont typeface="Monotype Sorts" pitchFamily="-84" charset="2"/>
              <a:buNone/>
            </a:pP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Each thread will begin control in this function */ </a:t>
            </a:r>
          </a:p>
          <a:p>
            <a:pPr marL="0" indent="0">
              <a:buFont typeface="Monotype Sorts" pitchFamily="-84" charset="2"/>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 do some work ... */ </a:t>
            </a:r>
          </a:p>
          <a:p>
            <a:pPr marL="0" indent="0">
              <a:buFont typeface="Monotype Sorts" pitchFamily="-84" charset="2"/>
              <a:buNone/>
            </a:pPr>
            <a:r>
              <a:rPr lang="en-US" altLang="en-US" sz="1700">
                <a:latin typeface="Courier New" panose="02070309020205020404" pitchFamily="49" charset="0"/>
              </a:rPr>
              <a:t>   pthread_exit(0); </a:t>
            </a:r>
          </a:p>
          <a:p>
            <a:pPr marL="0" indent="0">
              <a:buFont typeface="Monotype Sorts" pitchFamily="-84" charset="2"/>
              <a:buNone/>
            </a:pPr>
            <a:r>
              <a:rPr lang="en-US" altLang="en-US" sz="1700">
                <a:latin typeface="Courier New" panose="02070309020205020404" pitchFamily="49"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457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23348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8415" y="3571001"/>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196975"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2976563"/>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1473200" y="1589088"/>
            <a:ext cx="6135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Each core has &gt; 1 hardware threads. </a:t>
            </a:r>
          </a:p>
          <a:p>
            <a:pPr>
              <a:spcBef>
                <a:spcPct val="0"/>
              </a:spcBef>
              <a:buClrTx/>
              <a:buSzTx/>
              <a:buFontTx/>
              <a:buNone/>
            </a:pPr>
            <a:endParaRPr kumimoji="0" lang="en-US" altLang="en-US">
              <a:latin typeface="+mn-lt"/>
            </a:endParaRPr>
          </a:p>
          <a:p>
            <a:pPr>
              <a:spcBef>
                <a:spcPct val="0"/>
              </a:spcBef>
              <a:buClrTx/>
              <a:buSzTx/>
              <a:buFontTx/>
              <a:buNone/>
            </a:pPr>
            <a:r>
              <a:rPr kumimoji="0" lang="en-US" altLang="en-US">
                <a:latin typeface="+mn-lt"/>
              </a:rPr>
              <a:t>If one thread has a memory stall, switch to another thread!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233488"/>
            <a:ext cx="3775075" cy="4530725"/>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215191"/>
            <a:ext cx="7557796" cy="576262"/>
          </a:xfrm>
        </p:spPr>
        <p:txBody>
          <a:bodyPr/>
          <a:lstStyle/>
          <a:p>
            <a:pPr eaLnBrk="1" hangingPunct="1"/>
            <a:r>
              <a:rPr lang="en-US" altLang="en-US" dirty="0"/>
              <a:t>Multithreaded Multicore System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45032" y="213569"/>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233488"/>
            <a:ext cx="7753739" cy="4808537"/>
          </a:xfrm>
        </p:spPr>
        <p:txBody>
          <a:bodyPr/>
          <a:lstStyle/>
          <a:p>
            <a:r>
              <a:rPr lang="en-US" altLang="en-US" dirty="0"/>
              <a:t>If SMP, need to keep all CPUs loaded for efficiency</a:t>
            </a:r>
          </a:p>
          <a:p>
            <a:r>
              <a:rPr lang="en-US" altLang="en-US" b="1" dirty="0">
                <a:solidFill>
                  <a:srgbClr val="3366FF"/>
                </a:solidFill>
              </a:rPr>
              <a:t>Load balancing </a:t>
            </a:r>
            <a:r>
              <a:rPr lang="en-US" altLang="en-US" dirty="0"/>
              <a:t>attempts to keep workload evenly distributed</a:t>
            </a:r>
          </a:p>
          <a:p>
            <a:r>
              <a:rPr lang="en-US" altLang="en-US" b="1" dirty="0">
                <a:solidFill>
                  <a:srgbClr val="3366FF"/>
                </a:solidFill>
              </a:rPr>
              <a:t>Push migration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3366FF"/>
                </a:solidFill>
              </a:rPr>
              <a:t>Pull migration </a:t>
            </a:r>
            <a:r>
              <a:rPr lang="en-US" altLang="en-US" dirty="0"/>
              <a:t>– idle processors pulls waiting task from busy processor</a:t>
            </a:r>
          </a:p>
          <a:p>
            <a:endParaRPr lang="en-US" alt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3366FF"/>
                </a:solidFill>
              </a:rPr>
              <a:t>cycle</a:t>
            </a:r>
            <a:r>
              <a:rPr lang="en-US" altLang="en-US" dirty="0"/>
              <a:t> of CPU execution and I/O wait</a:t>
            </a:r>
          </a:p>
          <a:p>
            <a:r>
              <a:rPr lang="en-US" altLang="en-US" b="1" dirty="0">
                <a:solidFill>
                  <a:srgbClr val="3366FF"/>
                </a:solidFill>
              </a:rPr>
              <a:t>CPU burst </a:t>
            </a:r>
            <a:r>
              <a:rPr lang="en-US" altLang="en-US" dirty="0"/>
              <a:t>followed by </a:t>
            </a:r>
            <a:r>
              <a:rPr lang="en-US" altLang="en-US" b="1" dirty="0">
                <a:solidFill>
                  <a:srgbClr val="3366FF"/>
                </a:solidFill>
              </a:rPr>
              <a:t>I/O burst</a:t>
            </a:r>
            <a:endParaRPr lang="en-US" altLang="en-US" dirty="0"/>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890588" y="213569"/>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23348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252663"/>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19221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 to the CPU the thread is running 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233488"/>
            <a:ext cx="7740391" cy="4530725"/>
          </a:xfrm>
        </p:spPr>
        <p:txBody>
          <a:bodyPr/>
          <a:lstStyle/>
          <a:p>
            <a:r>
              <a:rPr lang="en-US" altLang="en-US" dirty="0"/>
              <a:t>Can present obvious challenges</a:t>
            </a:r>
          </a:p>
          <a:p>
            <a:r>
              <a:rPr lang="en-US" altLang="en-US" b="1" dirty="0">
                <a:solidFill>
                  <a:srgbClr val="3366FF"/>
                </a:solidFill>
              </a:rPr>
              <a:t>Soft real-time systems </a:t>
            </a:r>
            <a:r>
              <a:rPr lang="en-US" altLang="en-US" dirty="0"/>
              <a:t>– Critical real-time tasks have the highest priority, but no guarantee as to when tasks will be scheduled</a:t>
            </a:r>
          </a:p>
          <a:p>
            <a:r>
              <a:rPr lang="en-US" altLang="en-US" b="1" dirty="0">
                <a:solidFill>
                  <a:srgbClr val="3366FF"/>
                </a:solidFill>
              </a:rPr>
              <a:t>Hard real-time systems</a:t>
            </a:r>
            <a:r>
              <a:rPr lang="en-US" altLang="en-US" dirty="0"/>
              <a:t> – task must be serviced by its deadline</a:t>
            </a:r>
          </a:p>
          <a:p>
            <a:pPr lvl="1">
              <a:buFont typeface="Monotype Sorts" pitchFamily="-84" charset="2"/>
              <a:buNone/>
            </a:pPr>
            <a:r>
              <a:rPr lang="en-US" altLang="en-US"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233488"/>
            <a:ext cx="3552825" cy="4530725"/>
          </a:xfrm>
        </p:spPr>
        <p:txBody>
          <a:bodyPr/>
          <a:lstStyle/>
          <a:p>
            <a:endParaRPr lang="en-US" altLang="en-US" dirty="0"/>
          </a:p>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46062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21911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892300"/>
            <a:ext cx="38004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21674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384300"/>
            <a:ext cx="2633663"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3366FF"/>
                </a:solidFill>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3366FF"/>
                </a:solidFill>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231158"/>
            <a:ext cx="7810500" cy="576262"/>
          </a:xfrm>
        </p:spPr>
        <p:txBody>
          <a:bodyPr/>
          <a:lstStyle/>
          <a:p>
            <a:pPr eaLnBrk="1" hangingPunct="1"/>
            <a:r>
              <a:rPr lang="en-US" altLang="en-US" dirty="0"/>
              <a:t>Rate </a:t>
            </a:r>
            <a:r>
              <a:rPr lang="en-US" altLang="en-US" dirty="0" err="1"/>
              <a:t>Montonic</a:t>
            </a:r>
            <a:r>
              <a:rPr lang="en-US" altLang="en-US" dirty="0"/>
              <a:t>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298575"/>
            <a:ext cx="7351713" cy="4483100"/>
          </a:xfrm>
        </p:spPr>
        <p:txBody>
          <a:bodyPr/>
          <a:lstStyle/>
          <a:p>
            <a:r>
              <a:rPr lang="en-US" altLang="en-US"/>
              <a:t>A priority is assigned based on the inverse of its period</a:t>
            </a:r>
          </a:p>
          <a:p>
            <a:endParaRPr lang="en-US" altLang="en-US" sz="800"/>
          </a:p>
          <a:p>
            <a:r>
              <a:rPr lang="en-US" altLang="en-US"/>
              <a:t>Shorter periods = higher priority;</a:t>
            </a:r>
          </a:p>
          <a:p>
            <a:endParaRPr lang="en-US" altLang="en-US" sz="800"/>
          </a:p>
          <a:p>
            <a:r>
              <a:rPr lang="en-US" altLang="en-US"/>
              <a:t>Longer periods = lower priority</a:t>
            </a:r>
          </a:p>
          <a:p>
            <a:endParaRPr lang="en-US" altLang="en-US" sz="800"/>
          </a:p>
          <a:p>
            <a:r>
              <a:rPr lang="en-US" altLang="en-US"/>
              <a:t>P</a:t>
            </a:r>
            <a:r>
              <a:rPr lang="en-US" altLang="en-US" baseline="-25000"/>
              <a:t>1</a:t>
            </a:r>
            <a:r>
              <a:rPr lang="en-US" altLang="en-US"/>
              <a:t> is assigned a higher priority than P</a:t>
            </a:r>
            <a:r>
              <a:rPr lang="en-US" altLang="en-US" baseline="-25000"/>
              <a:t>2</a:t>
            </a:r>
            <a:r>
              <a:rPr lang="en-US" altLang="en-US"/>
              <a:t>.</a:t>
            </a:r>
            <a:br>
              <a:rPr lang="en-US" altLang="en-US"/>
            </a:br>
            <a:endParaRPr lang="en-US" altLang="en-US"/>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3846513"/>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923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1687513" y="1176338"/>
            <a:ext cx="5365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Process P2 misses finishing its deadline at time 80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081088" y="228830"/>
            <a:ext cx="7694612" cy="576262"/>
          </a:xfrm>
        </p:spPr>
        <p:txBody>
          <a:bodyPr/>
          <a:lstStyle/>
          <a:p>
            <a:pPr eaLnBrk="1" hangingPunct="1"/>
            <a:r>
              <a:rPr lang="en-US" altLang="en-US" sz="30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108325"/>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298575"/>
            <a:ext cx="767909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482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18427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2218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a:latin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rPr>
              <a:t>   }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886409" y="233853"/>
            <a:ext cx="7996335" cy="576262"/>
          </a:xfrm>
        </p:spPr>
        <p:txBody>
          <a:bodyPr/>
          <a:lstStyle/>
          <a:p>
            <a:pPr eaLnBrk="1" hangingPunct="1"/>
            <a:r>
              <a:rPr lang="en-US" altLang="en-US" sz="3000" dirty="0"/>
              <a:t>POSIX Real-Time Scheduling API (Cont.)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883425" y="1144588"/>
            <a:ext cx="7663415" cy="4530725"/>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3366FF"/>
                </a:solidFill>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3366FF"/>
                </a:solidFill>
              </a:rPr>
              <a:t>Variable class </a:t>
            </a:r>
            <a:r>
              <a:rPr lang="en-US" altLang="en-US" dirty="0"/>
              <a:t>is 1-15, </a:t>
            </a:r>
            <a:r>
              <a:rPr lang="en-US" altLang="en-US" b="1" dirty="0">
                <a:solidFill>
                  <a:srgbClr val="3366FF"/>
                </a:solidFill>
              </a:rPr>
              <a:t>real-time class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3366FF"/>
                </a:solidFill>
              </a:rPr>
              <a:t>idle thread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23348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637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941388"/>
            <a:ext cx="7818438" cy="4530725"/>
          </a:xfrm>
        </p:spPr>
        <p:txBody>
          <a:bodyPr/>
          <a:lstStyle/>
          <a:p>
            <a:pPr>
              <a:buFont typeface="Monotype Sorts" pitchFamily="-84" charset="2"/>
              <a:buNone/>
            </a:pPr>
            <a:endParaRPr lang="en-US" altLang="en-US" sz="1600" dirty="0"/>
          </a:p>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3366FF"/>
                </a:solidFill>
              </a:rPr>
              <a:t>user-mode scheduling </a:t>
            </a:r>
            <a:r>
              <a:rPr lang="en-US" altLang="en-US" dirty="0"/>
              <a:t>(</a:t>
            </a:r>
            <a:r>
              <a:rPr lang="en-US" altLang="en-US" b="1" dirty="0">
                <a:solidFill>
                  <a:srgbClr val="3366FF"/>
                </a:solidFill>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3366FF"/>
                </a:solidFill>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1116013"/>
            <a:ext cx="7566025" cy="4643437"/>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3366FF"/>
                </a:solidFill>
              </a:rPr>
              <a:t>Deterministic modeling</a:t>
            </a:r>
          </a:p>
          <a:p>
            <a:pPr lvl="1"/>
            <a:r>
              <a:rPr lang="en-US" altLang="en-US" dirty="0"/>
              <a:t>Type of </a:t>
            </a:r>
            <a:r>
              <a:rPr lang="en-US" altLang="en-US" b="1" dirty="0">
                <a:solidFill>
                  <a:srgbClr val="3366FF"/>
                </a:solidFill>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82111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8" y="1382713"/>
            <a:ext cx="7566025" cy="4643437"/>
          </a:xfrm>
        </p:spPr>
        <p:txBody>
          <a:bodyPr/>
          <a:lstStyle/>
          <a:p>
            <a:pPr marL="341313" indent="-341313"/>
            <a:r>
              <a:rPr lang="en-US" altLang="en-US"/>
              <a:t>For each algorithm, calculate minimum average waiting time</a:t>
            </a:r>
          </a:p>
          <a:p>
            <a:pPr marL="341313" indent="-341313"/>
            <a:r>
              <a:rPr lang="en-US" altLang="en-US"/>
              <a:t>Simple and fast, but requires exact numbers for input, applies only to those inputs</a:t>
            </a:r>
          </a:p>
          <a:p>
            <a:pPr marL="741363" lvl="1" indent="-284163"/>
            <a:r>
              <a:rPr lang="en-US" altLang="en-US"/>
              <a:t>FCS is 28ms: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Non-preemptive SFJ is 13ms:</a:t>
            </a:r>
          </a:p>
          <a:p>
            <a:pPr marL="341313" indent="-341313"/>
            <a:endParaRPr lang="en-US" altLang="en-US"/>
          </a:p>
          <a:p>
            <a:pPr marL="341313" indent="-341313">
              <a:buFont typeface="Monotype Sorts" pitchFamily="-84" charset="2"/>
              <a:buNone/>
            </a:pPr>
            <a:endParaRPr lang="en-US" altLang="en-US"/>
          </a:p>
          <a:p>
            <a:pPr marL="741363" lvl="1" indent="-284163"/>
            <a:r>
              <a:rPr lang="en-US" altLang="en-US"/>
              <a:t>RR is 23ms:</a:t>
            </a:r>
          </a:p>
          <a:p>
            <a:pPr marL="341313" indent="-341313">
              <a:buFont typeface="Monotype Sorts" pitchFamily="-84" charset="2"/>
              <a:buNone/>
            </a:pPr>
            <a:endParaRPr lang="en-US" altLang="en-US"/>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7209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852863"/>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90220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0" y="1169988"/>
            <a:ext cx="7689980" cy="4786312"/>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CPU scheduler </a:t>
            </a:r>
            <a:r>
              <a:rPr lang="en-US" dirty="0">
                <a:ea typeface="ＭＳ Ｐゴシック" charset="-128"/>
                <a:cs typeface="ＭＳ Ｐゴシック" charset="-128"/>
              </a:rPr>
              <a:t>selects from among the processes in ready queue, and allocates the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Scheduling under 1 and 4 is </a:t>
            </a:r>
            <a:r>
              <a:rPr lang="en-US" b="1" dirty="0" err="1">
                <a:solidFill>
                  <a:srgbClr val="3366FF"/>
                </a:solidFill>
                <a:ea typeface="ＭＳ Ｐゴシック" charset="0"/>
                <a:cs typeface="ＭＳ Ｐゴシック" charset="0"/>
              </a:rPr>
              <a:t>nonpreemptive</a:t>
            </a:r>
            <a:endParaRPr lang="en-US" b="1" dirty="0">
              <a:solidFill>
                <a:srgbClr val="3366FF"/>
              </a:solidFill>
              <a:ea typeface="ＭＳ Ｐゴシック" charset="0"/>
              <a:cs typeface="ＭＳ Ｐゴシック" charset="0"/>
            </a:endParaRPr>
          </a:p>
          <a:p>
            <a:pPr>
              <a:defRPr/>
            </a:pPr>
            <a:r>
              <a:rPr lang="en-US" dirty="0">
                <a:ea typeface="ＭＳ Ｐゴシック" charset="-128"/>
                <a:cs typeface="ＭＳ Ｐゴシック" charset="-128"/>
              </a:rPr>
              <a:t>All other scheduling is </a:t>
            </a:r>
            <a:r>
              <a:rPr lang="en-US" b="1" dirty="0">
                <a:solidFill>
                  <a:srgbClr val="3366FF"/>
                </a:solidFill>
                <a:ea typeface="ＭＳ Ｐゴシック" charset="0"/>
                <a:cs typeface="ＭＳ Ｐゴシック" charset="0"/>
              </a:rPr>
              <a:t>preemptive</a:t>
            </a:r>
          </a:p>
          <a:p>
            <a:pPr marL="742835" lvl="1">
              <a:defRPr/>
            </a:pPr>
            <a:r>
              <a:rPr lang="en-US" dirty="0">
                <a:ea typeface="ＭＳ Ｐゴシック" charset="-128"/>
              </a:rPr>
              <a:t>Consider access to shared data</a:t>
            </a:r>
          </a:p>
          <a:p>
            <a:pPr marL="742835" lvl="1">
              <a:defRPr/>
            </a:pPr>
            <a:r>
              <a:rPr lang="en-US" dirty="0">
                <a:ea typeface="ＭＳ Ｐゴシック" charset="-128"/>
              </a:rPr>
              <a:t>Consider preemption while in kernel mode</a:t>
            </a:r>
          </a:p>
          <a:p>
            <a:pPr marL="742835" lvl="1">
              <a:defRPr/>
            </a:pPr>
            <a:r>
              <a:rPr lang="en-US" dirty="0">
                <a:ea typeface="ＭＳ Ｐゴシック" charset="-128"/>
              </a:rPr>
              <a:t>Consider interrupts occurring during crucial OS activities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233488"/>
            <a:ext cx="7629462"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169988"/>
            <a:ext cx="7270750" cy="4530725"/>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233488"/>
            <a:ext cx="7727950" cy="4530725"/>
          </a:xfrm>
        </p:spPr>
        <p:txBody>
          <a:bodyPr/>
          <a:lstStyle/>
          <a:p>
            <a:r>
              <a:rPr lang="en-US" altLang="en-US" dirty="0"/>
              <a:t>Queueing models limited</a:t>
            </a:r>
          </a:p>
          <a:p>
            <a:r>
              <a:rPr lang="en-US" altLang="en-US" b="1" dirty="0">
                <a:solidFill>
                  <a:srgbClr val="3366FF"/>
                </a:solidFill>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043697"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113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2080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a:t>End of Chapter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345877"/>
            <a:ext cx="5303644" cy="4483100"/>
          </a:xfrm>
        </p:spPr>
        <p:txBody>
          <a:bodyPr/>
          <a:lstStyle/>
          <a:p>
            <a:r>
              <a:rPr lang="en-US" altLang="en-US" dirty="0"/>
              <a:t>Dispatcher module gives control of the CPU to the process selected by the short-term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3366FF"/>
                </a:solidFill>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5650" y="1720850"/>
            <a:ext cx="5424942"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8"/>
            <a:ext cx="7212822" cy="495935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not output  (for time-sharing environment)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134281" y="22209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230736"/>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13011</TotalTime>
  <Words>3826</Words>
  <Application>Microsoft Macintosh PowerPoint</Application>
  <PresentationFormat>On-screen Show (4:3)</PresentationFormat>
  <Paragraphs>511</Paragraphs>
  <Slides>65</Slides>
  <Notes>53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6"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Chapter 5:  CPU Scheduling</vt:lpstr>
      <vt:lpstr>Objectives</vt:lpstr>
      <vt:lpstr>Basic Concepts</vt:lpstr>
      <vt:lpstr>Histogram of CPU-burst Times</vt:lpstr>
      <vt:lpstr>CPU Scheduler</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Windows Scheduling</vt:lpstr>
      <vt:lpstr>Windows Priority Classes</vt:lpstr>
      <vt:lpstr>Windows Priority Classes (Cont.)</vt:lpstr>
      <vt:lpstr>Windows Priorities</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NP</cp:lastModifiedBy>
  <cp:revision>230</cp:revision>
  <cp:lastPrinted>2013-09-10T17:57:57Z</cp:lastPrinted>
  <dcterms:created xsi:type="dcterms:W3CDTF">2011-01-13T23:43:38Z</dcterms:created>
  <dcterms:modified xsi:type="dcterms:W3CDTF">2020-08-04T20:43:02Z</dcterms:modified>
</cp:coreProperties>
</file>